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18"/>
  </p:notesMasterIdLst>
  <p:sldIdLst>
    <p:sldId id="292" r:id="rId6"/>
    <p:sldId id="1282" r:id="rId7"/>
    <p:sldId id="1290" r:id="rId8"/>
    <p:sldId id="1291" r:id="rId9"/>
    <p:sldId id="1292" r:id="rId10"/>
    <p:sldId id="1293" r:id="rId11"/>
    <p:sldId id="1294" r:id="rId12"/>
    <p:sldId id="1296" r:id="rId13"/>
    <p:sldId id="1297" r:id="rId14"/>
    <p:sldId id="1298" r:id="rId15"/>
    <p:sldId id="1295" r:id="rId16"/>
    <p:sldId id="125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28771" y="701128"/>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404468" y="2216408"/>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435677" y="218708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28771" y="3745102"/>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228771" y="3982020"/>
            <a:ext cx="2567098" cy="276999"/>
          </a:xfrm>
          <a:prstGeom prst="rect">
            <a:avLst/>
          </a:prstGeom>
          <a:noFill/>
        </p:spPr>
        <p:txBody>
          <a:bodyPr wrap="square" rtlCol="0" anchor="ctr">
            <a:spAutoFit/>
          </a:bodyPr>
          <a:lstStyle/>
          <a:p>
            <a:r>
              <a:rPr lang="en-US" sz="1200" dirty="0">
                <a:solidFill>
                  <a:srgbClr val="161D23"/>
                </a:solidFill>
              </a:rPr>
              <a:t>KETHAVATH TARUN NAIK</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28771" y="4271671"/>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228771" y="4467253"/>
            <a:ext cx="3446645" cy="277000"/>
          </a:xfrm>
          <a:prstGeom prst="rect">
            <a:avLst/>
          </a:prstGeom>
          <a:noFill/>
        </p:spPr>
        <p:txBody>
          <a:bodyPr wrap="square" rtlCol="0" anchor="ctr">
            <a:spAutoFit/>
          </a:bodyPr>
          <a:lstStyle/>
          <a:p>
            <a:r>
              <a:rPr lang="en-US" sz="1200" dirty="0">
                <a:solidFill>
                  <a:srgbClr val="161D23"/>
                </a:solidFill>
              </a:rPr>
              <a:t>INTERNSHIP_173951615267aee8f889303</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8585" y="4618723"/>
            <a:ext cx="3675415" cy="276999"/>
          </a:xfrm>
          <a:prstGeom prst="rect">
            <a:avLst/>
          </a:prstGeom>
          <a:noFill/>
        </p:spPr>
        <p:txBody>
          <a:bodyPr wrap="square" rtlCol="0" anchor="ctr">
            <a:spAutoFit/>
          </a:bodyPr>
          <a:lstStyle/>
          <a:p>
            <a:r>
              <a:rPr lang="en-US" sz="1200" dirty="0">
                <a:solidFill>
                  <a:srgbClr val="161D23"/>
                </a:solidFill>
              </a:rPr>
              <a:t>Sri Indu College of Engineering and Technology</a:t>
            </a:r>
          </a:p>
        </p:txBody>
      </p:sp>
      <p:sp>
        <p:nvSpPr>
          <p:cNvPr id="4" name="TextBox 3">
            <a:extLst>
              <a:ext uri="{FF2B5EF4-FFF2-40B4-BE49-F238E27FC236}">
                <a16:creationId xmlns:a16="http://schemas.microsoft.com/office/drawing/2014/main" id="{53ADD4BC-AC3D-A29B-8A99-53E3BBDC8757}"/>
              </a:ext>
            </a:extLst>
          </p:cNvPr>
          <p:cNvSpPr txBox="1"/>
          <p:nvPr/>
        </p:nvSpPr>
        <p:spPr>
          <a:xfrm>
            <a:off x="225522" y="4688161"/>
            <a:ext cx="4633992" cy="307777"/>
          </a:xfrm>
          <a:prstGeom prst="rect">
            <a:avLst/>
          </a:prstGeom>
          <a:noFill/>
        </p:spPr>
        <p:txBody>
          <a:bodyPr wrap="square">
            <a:spAutoFit/>
          </a:bodyPr>
          <a:lstStyle/>
          <a:p>
            <a:r>
              <a:rPr lang="en-IN" dirty="0"/>
              <a:t>STU67998b62a94131738115938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04C878D-8964-CD32-7202-698EA395C4E8}"/>
              </a:ext>
            </a:extLst>
          </p:cNvPr>
          <p:cNvPicPr>
            <a:picLocks noChangeAspect="1"/>
          </p:cNvPicPr>
          <p:nvPr/>
        </p:nvPicPr>
        <p:blipFill>
          <a:blip r:embed="rId3"/>
          <a:stretch>
            <a:fillRect/>
          </a:stretch>
        </p:blipFill>
        <p:spPr>
          <a:xfrm>
            <a:off x="1139126" y="1167780"/>
            <a:ext cx="6865750" cy="3662450"/>
          </a:xfrm>
          <a:prstGeom prst="rect">
            <a:avLst/>
          </a:prstGeom>
        </p:spPr>
      </p:pic>
      <p:sp>
        <p:nvSpPr>
          <p:cNvPr id="7" name="Rectangle 6">
            <a:extLst>
              <a:ext uri="{FF2B5EF4-FFF2-40B4-BE49-F238E27FC236}">
                <a16:creationId xmlns:a16="http://schemas.microsoft.com/office/drawing/2014/main" id="{3FE4E2EC-091A-1501-AC06-06A5A271B342}"/>
              </a:ext>
            </a:extLst>
          </p:cNvPr>
          <p:cNvSpPr/>
          <p:nvPr/>
        </p:nvSpPr>
        <p:spPr>
          <a:xfrm>
            <a:off x="5548393" y="2905932"/>
            <a:ext cx="2231756" cy="174541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9" name="Arrow: Curved Up 8">
            <a:extLst>
              <a:ext uri="{FF2B5EF4-FFF2-40B4-BE49-F238E27FC236}">
                <a16:creationId xmlns:a16="http://schemas.microsoft.com/office/drawing/2014/main" id="{C64FDBB4-D485-1604-62DE-A02AFA6F8489}"/>
              </a:ext>
            </a:extLst>
          </p:cNvPr>
          <p:cNvSpPr/>
          <p:nvPr/>
        </p:nvSpPr>
        <p:spPr>
          <a:xfrm rot="13522735">
            <a:off x="7290996" y="3292929"/>
            <a:ext cx="2200699" cy="971419"/>
          </a:xfrm>
          <a:prstGeom prst="curvedUp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6885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28069" cy="2554545"/>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dirty="0"/>
              <a:t>This platform bridges the gap between vehicle sellers and buyers through secure, real-time auctions.</a:t>
            </a:r>
          </a:p>
          <a:p>
            <a:pPr marL="173736" indent="-173736">
              <a:spcAft>
                <a:spcPts val="800"/>
              </a:spcAft>
              <a:buFont typeface="Arial" panose="020B0604020202020204" pitchFamily="34" charset="0"/>
              <a:buChar char="•"/>
            </a:pPr>
            <a:r>
              <a:rPr lang="en-US" dirty="0"/>
              <a:t>It enhances accessibility, efficiency, and trust in online vehicle transactions</a:t>
            </a:r>
          </a:p>
          <a:p>
            <a:pPr marL="173736" indent="-173736">
              <a:spcAft>
                <a:spcPts val="800"/>
              </a:spcAft>
              <a:buFont typeface="Arial" panose="020B0604020202020204" pitchFamily="34" charset="0"/>
              <a:buChar char="•"/>
            </a:pPr>
            <a:r>
              <a:rPr lang="en-US" dirty="0"/>
              <a:t>The integration of modern technologies ensures scalability and performance.</a:t>
            </a:r>
          </a:p>
          <a:p>
            <a:pPr marL="173736" indent="-173736">
              <a:spcAft>
                <a:spcPts val="800"/>
              </a:spcAft>
              <a:buFont typeface="Arial" panose="020B0604020202020204" pitchFamily="34" charset="0"/>
              <a:buChar char="•"/>
            </a:pPr>
            <a:r>
              <a:rPr lang="en-US" dirty="0"/>
              <a:t>Future enhancements may include AI recommendations, chat support, and mobile app versions.</a:t>
            </a:r>
            <a:endParaRPr lang="en-US" dirty="0">
              <a:latin typeface="+mn-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122188" cy="7649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i="0" dirty="0">
                  <a:effectLst/>
                  <a:latin typeface="+mj-lt"/>
                </a:rPr>
                <a:t>(P2) Online Auction Platform with React and </a:t>
              </a:r>
              <a:r>
                <a:rPr lang="en-US" sz="1600" b="1" i="0" dirty="0" err="1">
                  <a:effectLst/>
                  <a:latin typeface="+mj-lt"/>
                </a:rPr>
                <a:t>ExpressJS</a:t>
              </a:r>
              <a:r>
                <a:rPr lang="en-US" sz="1600" b="1" i="0" dirty="0">
                  <a:effectLst/>
                  <a:latin typeface="+mj-lt"/>
                </a:rPr>
                <a:t> Framework​</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
        <p:nvSpPr>
          <p:cNvPr id="8" name="TextBox 7">
            <a:extLst>
              <a:ext uri="{FF2B5EF4-FFF2-40B4-BE49-F238E27FC236}">
                <a16:creationId xmlns:a16="http://schemas.microsoft.com/office/drawing/2014/main" id="{A0DC41F3-0921-43F9-2824-98B09D2ECF51}"/>
              </a:ext>
            </a:extLst>
          </p:cNvPr>
          <p:cNvSpPr txBox="1"/>
          <p:nvPr/>
        </p:nvSpPr>
        <p:spPr>
          <a:xfrm>
            <a:off x="1413217" y="1412117"/>
            <a:ext cx="6844010" cy="523220"/>
          </a:xfrm>
          <a:prstGeom prst="rect">
            <a:avLst/>
          </a:prstGeom>
          <a:noFill/>
        </p:spPr>
        <p:txBody>
          <a:bodyPr wrap="square">
            <a:spAutoFit/>
          </a:bodyPr>
          <a:lstStyle/>
          <a:p>
            <a:r>
              <a:rPr lang="en-US" dirty="0"/>
              <a:t>The Online Vehicle Auction Platform is a real-time web application where users can bid on cars, bikes, and trucks.</a:t>
            </a:r>
            <a:endParaRPr lang="en-IN" dirty="0"/>
          </a:p>
        </p:txBody>
      </p:sp>
      <p:sp>
        <p:nvSpPr>
          <p:cNvPr id="10" name="TextBox 9">
            <a:extLst>
              <a:ext uri="{FF2B5EF4-FFF2-40B4-BE49-F238E27FC236}">
                <a16:creationId xmlns:a16="http://schemas.microsoft.com/office/drawing/2014/main" id="{731BAA34-4E3E-2CFB-27F7-16965DF090E9}"/>
              </a:ext>
            </a:extLst>
          </p:cNvPr>
          <p:cNvSpPr txBox="1"/>
          <p:nvPr/>
        </p:nvSpPr>
        <p:spPr>
          <a:xfrm>
            <a:off x="1413217" y="2291321"/>
            <a:ext cx="7059538" cy="523220"/>
          </a:xfrm>
          <a:prstGeom prst="rect">
            <a:avLst/>
          </a:prstGeom>
          <a:noFill/>
        </p:spPr>
        <p:txBody>
          <a:bodyPr wrap="square">
            <a:spAutoFit/>
          </a:bodyPr>
          <a:lstStyle/>
          <a:p>
            <a:r>
              <a:rPr lang="en-US" dirty="0"/>
              <a:t>Built with the MERN stack and MySQL, it enables seamless live auctions with secure bidding.</a:t>
            </a:r>
            <a:endParaRPr lang="en-IN" dirty="0"/>
          </a:p>
        </p:txBody>
      </p:sp>
      <p:sp>
        <p:nvSpPr>
          <p:cNvPr id="12" name="TextBox 11">
            <a:extLst>
              <a:ext uri="{FF2B5EF4-FFF2-40B4-BE49-F238E27FC236}">
                <a16:creationId xmlns:a16="http://schemas.microsoft.com/office/drawing/2014/main" id="{A0264C91-B428-FB5A-B614-7D566CDD2CA1}"/>
              </a:ext>
            </a:extLst>
          </p:cNvPr>
          <p:cNvSpPr txBox="1"/>
          <p:nvPr/>
        </p:nvSpPr>
        <p:spPr>
          <a:xfrm>
            <a:off x="1453496" y="3287590"/>
            <a:ext cx="6880105" cy="307777"/>
          </a:xfrm>
          <a:prstGeom prst="rect">
            <a:avLst/>
          </a:prstGeom>
          <a:noFill/>
        </p:spPr>
        <p:txBody>
          <a:bodyPr wrap="square">
            <a:spAutoFit/>
          </a:bodyPr>
          <a:lstStyle/>
          <a:p>
            <a:r>
              <a:rPr lang="en-US" dirty="0"/>
              <a:t>Real-time bidding ensures transparency and competitiveness during auctions.</a:t>
            </a:r>
            <a:endParaRPr lang="en-IN" dirty="0"/>
          </a:p>
        </p:txBody>
      </p:sp>
      <p:sp>
        <p:nvSpPr>
          <p:cNvPr id="14" name="TextBox 13">
            <a:extLst>
              <a:ext uri="{FF2B5EF4-FFF2-40B4-BE49-F238E27FC236}">
                <a16:creationId xmlns:a16="http://schemas.microsoft.com/office/drawing/2014/main" id="{DAEFAAE1-05D7-5EBC-09FB-3BEBC626CEED}"/>
              </a:ext>
            </a:extLst>
          </p:cNvPr>
          <p:cNvSpPr txBox="1"/>
          <p:nvPr/>
        </p:nvSpPr>
        <p:spPr>
          <a:xfrm>
            <a:off x="1404750" y="4078507"/>
            <a:ext cx="7059538" cy="523220"/>
          </a:xfrm>
          <a:prstGeom prst="rect">
            <a:avLst/>
          </a:prstGeom>
          <a:noFill/>
        </p:spPr>
        <p:txBody>
          <a:bodyPr wrap="square">
            <a:spAutoFit/>
          </a:bodyPr>
          <a:lstStyle/>
          <a:p>
            <a:r>
              <a:rPr lang="en-US" dirty="0"/>
              <a:t>The platform ensures transparency, user-friendly interaction, and payment integration for smooth transactions.</a:t>
            </a:r>
            <a:endParaRPr lang="en-IN" dirty="0"/>
          </a:p>
        </p:txBody>
      </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28154" y="833707"/>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7" name="Rectangle 2">
            <a:extLst>
              <a:ext uri="{FF2B5EF4-FFF2-40B4-BE49-F238E27FC236}">
                <a16:creationId xmlns:a16="http://schemas.microsoft.com/office/drawing/2014/main" id="{59518C00-F198-F18D-1611-E93AFF916911}"/>
              </a:ext>
            </a:extLst>
          </p:cNvPr>
          <p:cNvSpPr>
            <a:spLocks noChangeArrowheads="1"/>
          </p:cNvSpPr>
          <p:nvPr/>
        </p:nvSpPr>
        <p:spPr bwMode="auto">
          <a:xfrm>
            <a:off x="228154" y="1730843"/>
            <a:ext cx="530474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Traditional vehicle auctions are location-based and have limited participation.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Lack of transparency and bid tracking in manual auctions.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High cost and effort involved in organizing physical   auctions.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Difficulty in verifying users and managing transactions securely.</a:t>
            </a:r>
          </a:p>
        </p:txBody>
      </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89688" y="1360299"/>
            <a:ext cx="4680731" cy="2462213"/>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US" dirty="0"/>
              <a:t>Our project introduces an Online Vehicle Auction Platform that solves the limitations of offline vehicle auctions. It enables users to register as buyers or sellers, list vehicles with detailed information and images, and participate in live auctions. The platform offers a real-time bidding interface, allowing users to place bids and receive instant updates. Admins have the ability to manage users, monitor listings, and oversee all ongoing auctions. The goal is to make vehicle auctions more accessible, efficient, and trustworthy.</a:t>
            </a: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7" name="Rectangle 3">
            <a:extLst>
              <a:ext uri="{FF2B5EF4-FFF2-40B4-BE49-F238E27FC236}">
                <a16:creationId xmlns:a16="http://schemas.microsoft.com/office/drawing/2014/main" id="{1D85DD66-D1C6-DE49-B814-04FAF0CB5F89}"/>
              </a:ext>
            </a:extLst>
          </p:cNvPr>
          <p:cNvSpPr>
            <a:spLocks noChangeArrowheads="1"/>
          </p:cNvSpPr>
          <p:nvPr/>
        </p:nvSpPr>
        <p:spPr bwMode="auto">
          <a:xfrm>
            <a:off x="264694" y="1279091"/>
            <a:ext cx="727955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sz="1800" dirty="0"/>
              <a:t>User-friendly interface for browsing, bidding, and listing vehicles.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Real-time communication using </a:t>
            </a:r>
            <a:r>
              <a:rPr kumimoji="0" lang="en-US" altLang="en-US" sz="1800" b="0" i="0" u="none" strike="noStrike" cap="none" normalizeH="0" baseline="0" dirty="0" err="1">
                <a:ln>
                  <a:noFill/>
                </a:ln>
                <a:solidFill>
                  <a:schemeClr val="tx1"/>
                </a:solidFill>
                <a:effectLst/>
                <a:latin typeface="Arial" panose="020B0604020202020204" pitchFamily="34" charset="0"/>
              </a:rPr>
              <a:t>WebSockets</a:t>
            </a:r>
            <a:r>
              <a:rPr kumimoji="0" lang="en-US" altLang="en-US" sz="1800" b="0" i="0" u="none" strike="noStrike" cap="none" normalizeH="0" baseline="0" dirty="0">
                <a:ln>
                  <a:noFill/>
                </a:ln>
                <a:solidFill>
                  <a:schemeClr val="tx1"/>
                </a:solidFill>
                <a:effectLst/>
                <a:latin typeface="Arial" panose="020B0604020202020204" pitchFamily="34" charset="0"/>
              </a:rPr>
              <a:t> for live bidding updates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Secure payment integration for transactions.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Authentication and role-based access control (RBAC) using JWT.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Bid history and transaction records stored in MySQL for traceability.</a:t>
            </a: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4" name="Rectangle 1">
            <a:extLst>
              <a:ext uri="{FF2B5EF4-FFF2-40B4-BE49-F238E27FC236}">
                <a16:creationId xmlns:a16="http://schemas.microsoft.com/office/drawing/2014/main" id="{6CA6B3EE-1476-80F9-7B60-0DC8BAD2A88B}"/>
              </a:ext>
            </a:extLst>
          </p:cNvPr>
          <p:cNvSpPr>
            <a:spLocks noChangeArrowheads="1"/>
          </p:cNvSpPr>
          <p:nvPr/>
        </p:nvSpPr>
        <p:spPr bwMode="auto">
          <a:xfrm>
            <a:off x="300790" y="1218660"/>
            <a:ext cx="577914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Frontend:</a:t>
            </a:r>
            <a:r>
              <a:rPr kumimoji="0" lang="en-US" altLang="en-US" sz="1800" b="0" i="0" u="none" strike="noStrike" cap="none" normalizeH="0" baseline="0" dirty="0">
                <a:ln>
                  <a:noFill/>
                </a:ln>
                <a:solidFill>
                  <a:schemeClr val="tx1"/>
                </a:solidFill>
                <a:effectLst/>
                <a:latin typeface="Arial" panose="020B0604020202020204" pitchFamily="34" charset="0"/>
              </a:rPr>
              <a:t> React.js</a:t>
            </a:r>
          </a:p>
          <a:p>
            <a:pPr algn="just" eaLnBrk="0" fontAlgn="base" hangingPunct="0">
              <a:spcBef>
                <a:spcPct val="0"/>
              </a:spcBef>
              <a:spcAft>
                <a:spcPct val="0"/>
              </a:spcAft>
              <a:buClrTx/>
              <a:buFontTx/>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Backend:</a:t>
            </a:r>
            <a:r>
              <a:rPr kumimoji="0" lang="en-US" altLang="en-US" sz="1800" b="0" i="0" u="none" strike="noStrike" cap="none" normalizeH="0" baseline="0" dirty="0">
                <a:ln>
                  <a:noFill/>
                </a:ln>
                <a:solidFill>
                  <a:schemeClr val="tx1"/>
                </a:solidFill>
                <a:effectLst/>
                <a:latin typeface="Arial" panose="020B0604020202020204" pitchFamily="34" charset="0"/>
              </a:rPr>
              <a:t> Node.js with Express.js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MySQL (with Sequelize ORM)</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Communication:</a:t>
            </a:r>
            <a:r>
              <a:rPr kumimoji="0" lang="en-US" altLang="en-US" sz="1800" b="0" i="0" u="none" strike="noStrike" cap="none" normalizeH="0" baseline="0" dirty="0">
                <a:ln>
                  <a:noFill/>
                </a:ln>
                <a:solidFill>
                  <a:schemeClr val="tx1"/>
                </a:solidFill>
                <a:effectLst/>
                <a:latin typeface="Arial" panose="020B0604020202020204" pitchFamily="34" charset="0"/>
              </a:rPr>
              <a:t> Socket.IO (</a:t>
            </a:r>
            <a:r>
              <a:rPr kumimoji="0" lang="en-US" altLang="en-US" sz="1800" b="0" i="0" u="none" strike="noStrike" cap="none" normalizeH="0" baseline="0" dirty="0" err="1">
                <a:ln>
                  <a:noFill/>
                </a:ln>
                <a:solidFill>
                  <a:schemeClr val="tx1"/>
                </a:solidFill>
                <a:effectLst/>
                <a:latin typeface="Arial" panose="020B0604020202020204" pitchFamily="34" charset="0"/>
              </a:rPr>
              <a:t>WebSockets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Authentication:</a:t>
            </a:r>
            <a:r>
              <a:rPr kumimoji="0" lang="en-US" altLang="en-US" sz="1800" b="0" i="0" u="none" strike="noStrike" cap="none" normalizeH="0" baseline="0" dirty="0">
                <a:ln>
                  <a:noFill/>
                </a:ln>
                <a:solidFill>
                  <a:schemeClr val="tx1"/>
                </a:solidFill>
                <a:effectLst/>
                <a:latin typeface="Arial" panose="020B0604020202020204" pitchFamily="34" charset="0"/>
              </a:rPr>
              <a:t> JWT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Tools:</a:t>
            </a:r>
            <a:r>
              <a:rPr kumimoji="0" lang="en-US" altLang="en-US" sz="1800" b="0" i="0" u="none" strike="noStrike" cap="none" normalizeH="0" baseline="0" dirty="0">
                <a:ln>
                  <a:noFill/>
                </a:ln>
                <a:solidFill>
                  <a:schemeClr val="tx1"/>
                </a:solidFill>
                <a:effectLst/>
                <a:latin typeface="Arial" panose="020B0604020202020204" pitchFamily="34" charset="0"/>
              </a:rPr>
              <a:t> Postman, MySQL Workbench, VS Code</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EB56D42-D505-F877-0844-CA531D93DC0F}"/>
              </a:ext>
            </a:extLst>
          </p:cNvPr>
          <p:cNvPicPr>
            <a:picLocks noChangeAspect="1"/>
          </p:cNvPicPr>
          <p:nvPr/>
        </p:nvPicPr>
        <p:blipFill>
          <a:blip r:embed="rId3"/>
          <a:stretch>
            <a:fillRect/>
          </a:stretch>
        </p:blipFill>
        <p:spPr>
          <a:xfrm>
            <a:off x="1436395" y="1243418"/>
            <a:ext cx="6568480" cy="3483567"/>
          </a:xfrm>
          <a:prstGeom prst="rect">
            <a:avLst/>
          </a:prstGeom>
        </p:spPr>
      </p:pic>
      <p:cxnSp>
        <p:nvCxnSpPr>
          <p:cNvPr id="8" name="Connector: Curved 7">
            <a:extLst>
              <a:ext uri="{FF2B5EF4-FFF2-40B4-BE49-F238E27FC236}">
                <a16:creationId xmlns:a16="http://schemas.microsoft.com/office/drawing/2014/main" id="{83CCF47C-3E09-9BA9-E357-6E32A0D8C58F}"/>
              </a:ext>
            </a:extLst>
          </p:cNvPr>
          <p:cNvCxnSpPr/>
          <p:nvPr/>
        </p:nvCxnSpPr>
        <p:spPr>
          <a:xfrm rot="10800000" flipV="1">
            <a:off x="3634354" y="3900080"/>
            <a:ext cx="387457" cy="377451"/>
          </a:xfrm>
          <a:prstGeom prst="curvedConnector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pic>
        <p:nvPicPr>
          <p:cNvPr id="4" name="Picture 3">
            <a:extLst>
              <a:ext uri="{FF2B5EF4-FFF2-40B4-BE49-F238E27FC236}">
                <a16:creationId xmlns:a16="http://schemas.microsoft.com/office/drawing/2014/main" id="{38B628AE-B79A-6645-3668-57838FDD155E}"/>
              </a:ext>
            </a:extLst>
          </p:cNvPr>
          <p:cNvPicPr>
            <a:picLocks noChangeAspect="1"/>
          </p:cNvPicPr>
          <p:nvPr/>
        </p:nvPicPr>
        <p:blipFill>
          <a:blip r:embed="rId3"/>
          <a:stretch>
            <a:fillRect/>
          </a:stretch>
        </p:blipFill>
        <p:spPr>
          <a:xfrm>
            <a:off x="143933" y="1352885"/>
            <a:ext cx="4428067" cy="2963394"/>
          </a:xfrm>
          <a:prstGeom prst="rect">
            <a:avLst/>
          </a:prstGeom>
        </p:spPr>
      </p:pic>
      <p:pic>
        <p:nvPicPr>
          <p:cNvPr id="7" name="Picture 6">
            <a:extLst>
              <a:ext uri="{FF2B5EF4-FFF2-40B4-BE49-F238E27FC236}">
                <a16:creationId xmlns:a16="http://schemas.microsoft.com/office/drawing/2014/main" id="{B39A65D0-96B2-3B29-FC48-3449B5780F68}"/>
              </a:ext>
            </a:extLst>
          </p:cNvPr>
          <p:cNvPicPr>
            <a:picLocks noChangeAspect="1"/>
          </p:cNvPicPr>
          <p:nvPr/>
        </p:nvPicPr>
        <p:blipFill>
          <a:blip r:embed="rId4"/>
          <a:stretch>
            <a:fillRect/>
          </a:stretch>
        </p:blipFill>
        <p:spPr>
          <a:xfrm>
            <a:off x="4688238" y="1352884"/>
            <a:ext cx="4200040" cy="2963394"/>
          </a:xfrm>
          <a:prstGeom prst="rect">
            <a:avLst/>
          </a:prstGeom>
        </p:spPr>
      </p:pic>
    </p:spTree>
    <p:extLst>
      <p:ext uri="{BB962C8B-B14F-4D97-AF65-F5344CB8AC3E}">
        <p14:creationId xmlns:p14="http://schemas.microsoft.com/office/powerpoint/2010/main" val="6778301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2785</TotalTime>
  <Words>438</Words>
  <Application>Microsoft Office PowerPoint</Application>
  <PresentationFormat>On-screen Show (16:9)</PresentationFormat>
  <Paragraphs>64</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Tarun k</cp:lastModifiedBy>
  <cp:revision>55</cp:revision>
  <dcterms:modified xsi:type="dcterms:W3CDTF">2025-04-05T05:45:32Z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